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1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2260E5-A81A-4CE3-859C-63F441EFC7D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62B5F3-5E55-4D55-8B93-AADA242339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gineering" TargetMode="External"/><Relationship Id="rId2" Type="http://schemas.openxmlformats.org/officeDocument/2006/relationships/hyperlink" Target="http://en.wikipedia.org/wiki/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elevision_studio" TargetMode="External"/><Relationship Id="rId5" Type="http://schemas.openxmlformats.org/officeDocument/2006/relationships/hyperlink" Target="http://en.wikipedia.org/wiki/Theatre" TargetMode="External"/><Relationship Id="rId4" Type="http://schemas.openxmlformats.org/officeDocument/2006/relationships/hyperlink" Target="http://en.wikipedia.org/wiki/Fil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chnology" TargetMode="External"/><Relationship Id="rId2" Type="http://schemas.openxmlformats.org/officeDocument/2006/relationships/hyperlink" Target="http://en.wikipedia.org/wiki/Autom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ntertainmen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tertainment_industry" TargetMode="External"/><Relationship Id="rId2" Type="http://schemas.openxmlformats.org/officeDocument/2006/relationships/hyperlink" Target="http://en.wikipedia.org/wiki/Performing_ar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quence" TargetMode="External"/><Relationship Id="rId2" Type="http://schemas.openxmlformats.org/officeDocument/2006/relationships/hyperlink" Target="http://en.wikipedia.org/wiki/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esign" TargetMode="External"/><Relationship Id="rId5" Type="http://schemas.openxmlformats.org/officeDocument/2006/relationships/hyperlink" Target="http://en.wikipedia.org/wiki/Visual_appearance" TargetMode="External"/><Relationship Id="rId4" Type="http://schemas.openxmlformats.org/officeDocument/2006/relationships/hyperlink" Target="http://en.wikipedia.org/wiki/Motion_(physics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gecraft" TargetMode="External"/><Relationship Id="rId2" Type="http://schemas.openxmlformats.org/officeDocument/2006/relationships/hyperlink" Target="http://en.wikipedia.org/wiki/Theat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" TargetMode="External"/><Relationship Id="rId2" Type="http://schemas.openxmlformats.org/officeDocument/2006/relationships/hyperlink" Target="http://en.wikipedia.org/wiki/Theat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usical_theat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duction_design" TargetMode="External"/><Relationship Id="rId7" Type="http://schemas.openxmlformats.org/officeDocument/2006/relationships/hyperlink" Target="http://en.wikipedia.org/wiki/Theatrical_scenery" TargetMode="External"/><Relationship Id="rId2" Type="http://schemas.openxmlformats.org/officeDocument/2006/relationships/hyperlink" Target="http://en.wikipedia.org/wiki/Scenograp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elevision" TargetMode="External"/><Relationship Id="rId5" Type="http://schemas.openxmlformats.org/officeDocument/2006/relationships/hyperlink" Target="http://en.wikipedia.org/wiki/Film" TargetMode="External"/><Relationship Id="rId4" Type="http://schemas.openxmlformats.org/officeDocument/2006/relationships/hyperlink" Target="http://en.wikipedia.org/wiki/Theatr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atre_director" TargetMode="External"/><Relationship Id="rId7" Type="http://schemas.openxmlformats.org/officeDocument/2006/relationships/hyperlink" Target="http://en.wikipedia.org/wiki/Sound_designer" TargetMode="External"/><Relationship Id="rId2" Type="http://schemas.openxmlformats.org/officeDocument/2006/relationships/hyperlink" Target="http://en.wikipedia.org/wiki/Theat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stume_designer" TargetMode="External"/><Relationship Id="rId5" Type="http://schemas.openxmlformats.org/officeDocument/2006/relationships/hyperlink" Target="http://en.wikipedia.org/wiki/Set_designer" TargetMode="External"/><Relationship Id="rId4" Type="http://schemas.openxmlformats.org/officeDocument/2006/relationships/hyperlink" Target="http://en.wikipedia.org/wiki/Choreograph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m" TargetMode="External"/><Relationship Id="rId2" Type="http://schemas.openxmlformats.org/officeDocument/2006/relationships/hyperlink" Target="http://en.wikipedia.org/wiki/Costu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age_(theatre)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ost-production" TargetMode="External"/><Relationship Id="rId3" Type="http://schemas.openxmlformats.org/officeDocument/2006/relationships/hyperlink" Target="http://en.wikipedia.org/wiki/Television_production" TargetMode="External"/><Relationship Id="rId7" Type="http://schemas.openxmlformats.org/officeDocument/2006/relationships/hyperlink" Target="http://en.wikipedia.org/wiki/Sound_art" TargetMode="External"/><Relationship Id="rId2" Type="http://schemas.openxmlformats.org/officeDocument/2006/relationships/hyperlink" Target="http://en.wikipedia.org/wiki/Filmma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ncert" TargetMode="External"/><Relationship Id="rId5" Type="http://schemas.openxmlformats.org/officeDocument/2006/relationships/hyperlink" Target="http://en.wikipedia.org/wiki/Sound_recording_and_reproduction" TargetMode="External"/><Relationship Id="rId4" Type="http://schemas.openxmlformats.org/officeDocument/2006/relationships/hyperlink" Target="http://en.wikipedia.org/wiki/Theatre" TargetMode="External"/><Relationship Id="rId9" Type="http://schemas.openxmlformats.org/officeDocument/2006/relationships/hyperlink" Target="http://en.wikipedia.org/wiki/Video_gam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atrical_producer" TargetMode="External"/><Relationship Id="rId2" Type="http://schemas.openxmlformats.org/officeDocument/2006/relationships/hyperlink" Target="http://en.wikipedia.org/wiki/Stagecraf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horeographer" TargetMode="External"/><Relationship Id="rId4" Type="http://schemas.openxmlformats.org/officeDocument/2006/relationships/hyperlink" Target="http://en.wikipedia.org/wiki/Theatre_direc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Theatre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Technical Director</a:t>
            </a:r>
            <a:r>
              <a:rPr lang="en-US" dirty="0"/>
              <a:t> (</a:t>
            </a:r>
            <a:r>
              <a:rPr lang="en-US" b="1" dirty="0"/>
              <a:t>TD</a:t>
            </a:r>
            <a:r>
              <a:rPr lang="en-US" dirty="0"/>
              <a:t>) or </a:t>
            </a:r>
            <a:r>
              <a:rPr lang="en-US" b="1" dirty="0"/>
              <a:t>Technical Manager</a:t>
            </a:r>
            <a:r>
              <a:rPr lang="en-US" dirty="0"/>
              <a:t> (</a:t>
            </a:r>
            <a:r>
              <a:rPr lang="en-US" b="1" dirty="0"/>
              <a:t>TM</a:t>
            </a:r>
            <a:r>
              <a:rPr lang="en-US" dirty="0"/>
              <a:t>) is usually a senior technical person within a </a:t>
            </a:r>
            <a:r>
              <a:rPr lang="en-US" dirty="0">
                <a:hlinkClick r:id="rId2" tooltip="Software"/>
              </a:rPr>
              <a:t>software</a:t>
            </a:r>
            <a:r>
              <a:rPr lang="en-US" dirty="0"/>
              <a:t> </a:t>
            </a:r>
            <a:r>
              <a:rPr lang="en-US" dirty="0" err="1"/>
              <a:t>company,</a:t>
            </a:r>
            <a:r>
              <a:rPr lang="en-US" dirty="0" err="1">
                <a:hlinkClick r:id="rId3" tooltip="Engineering"/>
              </a:rPr>
              <a:t>engineering</a:t>
            </a:r>
            <a:r>
              <a:rPr lang="en-US" dirty="0"/>
              <a:t> firm, </a:t>
            </a:r>
            <a:r>
              <a:rPr lang="en-US" dirty="0">
                <a:hlinkClick r:id="rId4" tooltip="Film"/>
              </a:rPr>
              <a:t>film</a:t>
            </a:r>
            <a:r>
              <a:rPr lang="en-US" dirty="0"/>
              <a:t> studio, </a:t>
            </a:r>
            <a:r>
              <a:rPr lang="en-US" dirty="0">
                <a:hlinkClick r:id="rId5" tooltip="Theatre"/>
              </a:rPr>
              <a:t>theatrical</a:t>
            </a:r>
            <a:r>
              <a:rPr lang="en-US" dirty="0"/>
              <a:t> company or </a:t>
            </a:r>
            <a:r>
              <a:rPr lang="en-US" dirty="0">
                <a:hlinkClick r:id="rId6" tooltip="Television studio"/>
              </a:rPr>
              <a:t>television studio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03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Control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Show control</a:t>
            </a:r>
            <a:r>
              <a:rPr lang="en-US" dirty="0"/>
              <a:t> is the use of </a:t>
            </a:r>
            <a:r>
              <a:rPr lang="en-US" dirty="0">
                <a:hlinkClick r:id="rId2" tooltip="Automation"/>
              </a:rPr>
              <a:t>automation</a:t>
            </a:r>
            <a:r>
              <a:rPr lang="en-US" dirty="0"/>
              <a:t> </a:t>
            </a:r>
            <a:r>
              <a:rPr lang="en-US" dirty="0">
                <a:hlinkClick r:id="rId3" tooltip="Technology"/>
              </a:rPr>
              <a:t>technology</a:t>
            </a:r>
            <a:r>
              <a:rPr lang="en-US" dirty="0"/>
              <a:t> to link together and operate </a:t>
            </a:r>
            <a:r>
              <a:rPr lang="en-US" dirty="0" err="1"/>
              <a:t>multiple</a:t>
            </a:r>
            <a:r>
              <a:rPr lang="en-US" dirty="0" err="1">
                <a:hlinkClick r:id="rId4" tooltip="Entertainment"/>
              </a:rPr>
              <a:t>entertainment</a:t>
            </a:r>
            <a:r>
              <a:rPr lang="en-US" dirty="0"/>
              <a:t> control systems in a coordinated manner. </a:t>
            </a:r>
          </a:p>
        </p:txBody>
      </p:sp>
    </p:spTree>
    <p:extLst>
      <p:ext uri="{BB962C8B-B14F-4D97-AF65-F5344CB8AC3E}">
        <p14:creationId xmlns:p14="http://schemas.microsoft.com/office/powerpoint/2010/main" val="39198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Theatrical Technician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theatrical technician</a:t>
            </a:r>
            <a:r>
              <a:rPr lang="en-US" dirty="0"/>
              <a:t>, (variably known as a </a:t>
            </a:r>
            <a:r>
              <a:rPr lang="en-US" b="1" dirty="0"/>
              <a:t>tech</a:t>
            </a:r>
            <a:r>
              <a:rPr lang="en-US" dirty="0"/>
              <a:t>, </a:t>
            </a:r>
            <a:r>
              <a:rPr lang="en-US" b="1" dirty="0"/>
              <a:t>techie</a:t>
            </a:r>
            <a:r>
              <a:rPr lang="en-US" dirty="0"/>
              <a:t>, </a:t>
            </a:r>
            <a:r>
              <a:rPr lang="en-US" b="1" dirty="0"/>
              <a:t>technician</a:t>
            </a:r>
            <a:r>
              <a:rPr lang="en-US" dirty="0"/>
              <a:t>, </a:t>
            </a:r>
            <a:r>
              <a:rPr lang="en-US" b="1" dirty="0"/>
              <a:t>theatre tech</a:t>
            </a:r>
            <a:r>
              <a:rPr lang="en-US" dirty="0"/>
              <a:t> or </a:t>
            </a:r>
            <a:r>
              <a:rPr lang="en-US" b="1" dirty="0"/>
              <a:t>theatre technician</a:t>
            </a:r>
            <a:r>
              <a:rPr lang="en-US" dirty="0"/>
              <a:t>) is a person who operates technical equipment and systems in the </a:t>
            </a:r>
            <a:r>
              <a:rPr lang="en-US" dirty="0">
                <a:hlinkClick r:id="rId2" tooltip="Performing arts"/>
              </a:rPr>
              <a:t>Performing arts</a:t>
            </a:r>
            <a:r>
              <a:rPr lang="en-US" dirty="0"/>
              <a:t> and </a:t>
            </a:r>
            <a:r>
              <a:rPr lang="en-US" dirty="0">
                <a:hlinkClick r:id="rId3" tooltip="Entertainment industry"/>
              </a:rPr>
              <a:t>Entertainment industry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4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Choreographer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Choreography</a:t>
            </a:r>
            <a:r>
              <a:rPr lang="en-US" dirty="0"/>
              <a:t> is the </a:t>
            </a:r>
            <a:r>
              <a:rPr lang="en-US" dirty="0">
                <a:hlinkClick r:id="rId2" tooltip="Art"/>
              </a:rPr>
              <a:t>art</a:t>
            </a:r>
            <a:r>
              <a:rPr lang="en-US" dirty="0"/>
              <a:t> of designing </a:t>
            </a:r>
            <a:r>
              <a:rPr lang="en-US" dirty="0">
                <a:hlinkClick r:id="rId3" tooltip="Sequence"/>
              </a:rPr>
              <a:t>sequences</a:t>
            </a:r>
            <a:r>
              <a:rPr lang="en-US" dirty="0"/>
              <a:t> of movements in which </a:t>
            </a:r>
            <a:r>
              <a:rPr lang="en-US" dirty="0">
                <a:hlinkClick r:id="rId4" tooltip="Motion (physics)"/>
              </a:rPr>
              <a:t>motion</a:t>
            </a:r>
            <a:r>
              <a:rPr lang="en-US" dirty="0"/>
              <a:t>, </a:t>
            </a:r>
            <a:r>
              <a:rPr lang="en-US" dirty="0">
                <a:hlinkClick r:id="rId5" tooltip="Visual appearance"/>
              </a:rPr>
              <a:t>form</a:t>
            </a:r>
            <a:r>
              <a:rPr lang="en-US" dirty="0"/>
              <a:t>, or both are specified. Choreography may also refer to the </a:t>
            </a:r>
            <a:r>
              <a:rPr lang="en-US" dirty="0">
                <a:hlinkClick r:id="rId6" tooltip="Design"/>
              </a:rPr>
              <a:t>design</a:t>
            </a:r>
            <a:r>
              <a:rPr lang="en-US" dirty="0"/>
              <a:t> itself. The word </a:t>
            </a:r>
            <a:r>
              <a:rPr lang="en-US" i="1" dirty="0"/>
              <a:t>choreography</a:t>
            </a:r>
            <a:r>
              <a:rPr lang="en-US" dirty="0"/>
              <a:t> literally means "dance-writing" from the Greek words "</a:t>
            </a:r>
            <a:r>
              <a:rPr lang="en-US" dirty="0" err="1"/>
              <a:t>χορεί</a:t>
            </a:r>
            <a:r>
              <a:rPr lang="en-US" dirty="0"/>
              <a:t>α" </a:t>
            </a:r>
          </a:p>
        </p:txBody>
      </p:sp>
    </p:spTree>
    <p:extLst>
      <p:ext uri="{BB962C8B-B14F-4D97-AF65-F5344CB8AC3E}">
        <p14:creationId xmlns:p14="http://schemas.microsoft.com/office/powerpoint/2010/main" val="5733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theatrical producer</a:t>
            </a:r>
            <a:r>
              <a:rPr lang="en-US" dirty="0"/>
              <a:t> is a person who oversees all aspects of mounting a </a:t>
            </a:r>
            <a:r>
              <a:rPr lang="en-US" dirty="0">
                <a:hlinkClick r:id="rId2" tooltip="Theatre"/>
              </a:rPr>
              <a:t>theatre</a:t>
            </a:r>
            <a:r>
              <a:rPr lang="en-US" dirty="0"/>
              <a:t> </a:t>
            </a:r>
            <a:r>
              <a:rPr lang="en-US" dirty="0">
                <a:hlinkClick r:id="rId3" tooltip="Stagecraft"/>
              </a:rPr>
              <a:t>production</a:t>
            </a:r>
            <a:r>
              <a:rPr lang="en-US" dirty="0"/>
              <a:t>. The producer manages the overall financial and managerial functions of a production or venue, raises or provides financial backing, and hires personnel for creative positions (writer, director, designers, composer, choreographer—and in some cases, performers).</a:t>
            </a:r>
          </a:p>
        </p:txBody>
      </p:sp>
    </p:spTree>
    <p:extLst>
      <p:ext uri="{BB962C8B-B14F-4D97-AF65-F5344CB8AC3E}">
        <p14:creationId xmlns:p14="http://schemas.microsoft.com/office/powerpoint/2010/main" val="14704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theatre director</a:t>
            </a:r>
            <a:r>
              <a:rPr lang="en-US" dirty="0"/>
              <a:t> or </a:t>
            </a:r>
            <a:r>
              <a:rPr lang="en-US" b="1" dirty="0"/>
              <a:t>stage director</a:t>
            </a:r>
            <a:r>
              <a:rPr lang="en-US" dirty="0"/>
              <a:t> is a director/instructor in the </a:t>
            </a:r>
            <a:r>
              <a:rPr lang="en-US" dirty="0">
                <a:hlinkClick r:id="rId2" tooltip="Theatre"/>
              </a:rPr>
              <a:t>theatre</a:t>
            </a:r>
            <a:r>
              <a:rPr lang="en-US" dirty="0"/>
              <a:t> field who oversees and orchestrates the mounting of a theatre production (a play, an </a:t>
            </a:r>
            <a:r>
              <a:rPr lang="en-US" dirty="0">
                <a:hlinkClick r:id="rId3" tooltip="Opera"/>
              </a:rPr>
              <a:t>opera</a:t>
            </a:r>
            <a:r>
              <a:rPr lang="en-US" dirty="0"/>
              <a:t>, a </a:t>
            </a:r>
            <a:r>
              <a:rPr lang="en-US" dirty="0">
                <a:hlinkClick r:id="rId4" tooltip="Musical theatre"/>
              </a:rPr>
              <a:t>musical</a:t>
            </a:r>
            <a:r>
              <a:rPr lang="en-US" dirty="0"/>
              <a:t>, or a devised piece of work) by unifying various </a:t>
            </a:r>
            <a:r>
              <a:rPr lang="en-US" dirty="0" err="1"/>
              <a:t>endeavours</a:t>
            </a:r>
            <a:r>
              <a:rPr lang="en-US" dirty="0"/>
              <a:t> and aspects of production.</a:t>
            </a:r>
          </a:p>
        </p:txBody>
      </p:sp>
    </p:spTree>
    <p:extLst>
      <p:ext uri="{BB962C8B-B14F-4D97-AF65-F5344CB8AC3E}">
        <p14:creationId xmlns:p14="http://schemas.microsoft.com/office/powerpoint/2010/main" val="42641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Playwright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playwright</a:t>
            </a:r>
            <a:r>
              <a:rPr lang="en-US" dirty="0"/>
              <a:t>, also known as a </a:t>
            </a:r>
            <a:r>
              <a:rPr lang="en-US" b="1" dirty="0"/>
              <a:t>dramatist</a:t>
            </a:r>
            <a:r>
              <a:rPr lang="en-US" dirty="0"/>
              <a:t>, is a person who writes dramatic literature or drama.</a:t>
            </a:r>
          </a:p>
        </p:txBody>
      </p:sp>
    </p:spTree>
    <p:extLst>
      <p:ext uri="{BB962C8B-B14F-4D97-AF65-F5344CB8AC3E}">
        <p14:creationId xmlns:p14="http://schemas.microsoft.com/office/powerpoint/2010/main" val="4498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Scenic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Scenic design</a:t>
            </a:r>
            <a:r>
              <a:rPr lang="en-US" dirty="0"/>
              <a:t> (also known as </a:t>
            </a:r>
            <a:r>
              <a:rPr lang="en-US" dirty="0">
                <a:hlinkClick r:id="rId2" tooltip="Scenography"/>
              </a:rPr>
              <a:t>scenography</a:t>
            </a:r>
            <a:r>
              <a:rPr lang="en-US" dirty="0"/>
              <a:t>, </a:t>
            </a:r>
            <a:r>
              <a:rPr lang="en-US" b="1" dirty="0"/>
              <a:t>stage design</a:t>
            </a:r>
            <a:r>
              <a:rPr lang="en-US" dirty="0"/>
              <a:t>, </a:t>
            </a:r>
            <a:r>
              <a:rPr lang="en-US" b="1" dirty="0"/>
              <a:t>set design</a:t>
            </a:r>
            <a:r>
              <a:rPr lang="en-US" dirty="0"/>
              <a:t> </a:t>
            </a:r>
            <a:r>
              <a:rPr lang="en-US" dirty="0" err="1"/>
              <a:t>or</a:t>
            </a:r>
            <a:r>
              <a:rPr lang="en-US" dirty="0" err="1">
                <a:hlinkClick r:id="rId3" tooltip="Production design"/>
              </a:rPr>
              <a:t>production</a:t>
            </a:r>
            <a:r>
              <a:rPr lang="en-US" dirty="0">
                <a:hlinkClick r:id="rId3" tooltip="Production design"/>
              </a:rPr>
              <a:t> design</a:t>
            </a:r>
            <a:r>
              <a:rPr lang="en-US" dirty="0"/>
              <a:t>) is the creation of </a:t>
            </a:r>
            <a:r>
              <a:rPr lang="en-US" dirty="0">
                <a:hlinkClick r:id="rId4" tooltip="Theatre"/>
              </a:rPr>
              <a:t>theatrical</a:t>
            </a:r>
            <a:r>
              <a:rPr lang="en-US" dirty="0"/>
              <a:t>, as well as </a:t>
            </a:r>
            <a:r>
              <a:rPr lang="en-US" dirty="0">
                <a:hlinkClick r:id="rId5" tooltip="Film"/>
              </a:rPr>
              <a:t>film</a:t>
            </a:r>
            <a:r>
              <a:rPr lang="en-US" dirty="0"/>
              <a:t> or </a:t>
            </a:r>
            <a:r>
              <a:rPr lang="en-US" dirty="0">
                <a:hlinkClick r:id="rId6" tooltip="Television"/>
              </a:rPr>
              <a:t>television</a:t>
            </a:r>
            <a:r>
              <a:rPr lang="en-US" dirty="0"/>
              <a:t> </a:t>
            </a:r>
            <a:r>
              <a:rPr lang="en-US" dirty="0">
                <a:hlinkClick r:id="rId7" tooltip="Theatrical scenery"/>
              </a:rPr>
              <a:t>scenery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476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dirty="0">
                <a:hlinkClick r:id="rId2" tooltip="Theatre"/>
              </a:rPr>
              <a:t>theatre</a:t>
            </a:r>
            <a:r>
              <a:rPr lang="en-US" dirty="0"/>
              <a:t> </a:t>
            </a:r>
            <a:r>
              <a:rPr lang="en-US" b="1" dirty="0"/>
              <a:t>lighting designer</a:t>
            </a:r>
            <a:r>
              <a:rPr lang="en-US" dirty="0"/>
              <a:t> (or </a:t>
            </a:r>
            <a:r>
              <a:rPr lang="en-US" b="1" dirty="0"/>
              <a:t>LD</a:t>
            </a:r>
            <a:r>
              <a:rPr lang="en-US" dirty="0"/>
              <a:t>) works with the </a:t>
            </a:r>
            <a:r>
              <a:rPr lang="en-US" dirty="0">
                <a:hlinkClick r:id="rId3" tooltip="Theatre director"/>
              </a:rPr>
              <a:t>director</a:t>
            </a:r>
            <a:r>
              <a:rPr lang="en-US" dirty="0"/>
              <a:t>, </a:t>
            </a:r>
            <a:r>
              <a:rPr lang="en-US" dirty="0" err="1">
                <a:hlinkClick r:id="rId4" tooltip="Choreographer"/>
              </a:rPr>
              <a:t>choreographer</a:t>
            </a:r>
            <a:r>
              <a:rPr lang="en-US" dirty="0" err="1"/>
              <a:t>,</a:t>
            </a:r>
            <a:r>
              <a:rPr lang="en-US" dirty="0" err="1">
                <a:hlinkClick r:id="rId5" tooltip="Set designer"/>
              </a:rPr>
              <a:t>set</a:t>
            </a:r>
            <a:r>
              <a:rPr lang="en-US" dirty="0">
                <a:hlinkClick r:id="rId5" tooltip="Set designer"/>
              </a:rPr>
              <a:t> designer</a:t>
            </a:r>
            <a:r>
              <a:rPr lang="en-US" dirty="0"/>
              <a:t>, </a:t>
            </a:r>
            <a:r>
              <a:rPr lang="en-US" dirty="0">
                <a:hlinkClick r:id="rId6" tooltip="Costume designer"/>
              </a:rPr>
              <a:t>costume designer</a:t>
            </a:r>
            <a:r>
              <a:rPr lang="en-US" dirty="0"/>
              <a:t>, and </a:t>
            </a:r>
            <a:r>
              <a:rPr lang="en-US" dirty="0">
                <a:hlinkClick r:id="rId7" tooltip="Sound designer"/>
              </a:rPr>
              <a:t>sound designer</a:t>
            </a:r>
            <a:r>
              <a:rPr lang="en-US" dirty="0"/>
              <a:t> to create the lighting, atmosphere, and time of day for the production in response to the text, while keeping in mind issues of visibility, safety, and cost.</a:t>
            </a:r>
          </a:p>
        </p:txBody>
      </p:sp>
    </p:spTree>
    <p:extLst>
      <p:ext uri="{BB962C8B-B14F-4D97-AF65-F5344CB8AC3E}">
        <p14:creationId xmlns:p14="http://schemas.microsoft.com/office/powerpoint/2010/main" val="7209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Costume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costume designer</a:t>
            </a:r>
            <a:r>
              <a:rPr lang="en-US" dirty="0"/>
              <a:t> is a person who designs </a:t>
            </a:r>
            <a:r>
              <a:rPr lang="en-US" dirty="0">
                <a:hlinkClick r:id="rId2" tooltip="Costume"/>
              </a:rPr>
              <a:t>costumes</a:t>
            </a:r>
            <a:r>
              <a:rPr lang="en-US" dirty="0"/>
              <a:t> for a </a:t>
            </a:r>
            <a:r>
              <a:rPr lang="en-US" dirty="0">
                <a:hlinkClick r:id="rId3" tooltip="Film"/>
              </a:rPr>
              <a:t>film</a:t>
            </a:r>
            <a:r>
              <a:rPr lang="en-US" dirty="0"/>
              <a:t> or </a:t>
            </a:r>
            <a:r>
              <a:rPr lang="en-US" dirty="0" err="1">
                <a:hlinkClick r:id="rId4" tooltip="Stage (theatre)"/>
              </a:rPr>
              <a:t>stage</a:t>
            </a:r>
            <a:r>
              <a:rPr lang="en-US" dirty="0" err="1"/>
              <a:t>production</a:t>
            </a:r>
            <a:r>
              <a:rPr lang="en-US" dirty="0"/>
              <a:t>. The role of the costume designer is to create the characters and balance the scenes with texture and color,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ways to design costumes:</a:t>
            </a:r>
          </a:p>
          <a:p>
            <a:pPr lvl="1"/>
            <a:r>
              <a:rPr lang="en-US" dirty="0" smtClean="0"/>
              <a:t>Buy</a:t>
            </a:r>
            <a:endParaRPr lang="en-US" dirty="0"/>
          </a:p>
          <a:p>
            <a:pPr lvl="1"/>
            <a:r>
              <a:rPr lang="en-US" dirty="0" smtClean="0"/>
              <a:t>Alter</a:t>
            </a:r>
          </a:p>
          <a:p>
            <a:pPr lvl="1"/>
            <a:r>
              <a:rPr lang="en-US" dirty="0" smtClean="0"/>
              <a:t>Make from scratch </a:t>
            </a:r>
          </a:p>
        </p:txBody>
      </p:sp>
    </p:spTree>
    <p:extLst>
      <p:ext uri="{BB962C8B-B14F-4D97-AF65-F5344CB8AC3E}">
        <p14:creationId xmlns:p14="http://schemas.microsoft.com/office/powerpoint/2010/main" val="20069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Sound design</a:t>
            </a:r>
            <a:r>
              <a:rPr lang="en-US" dirty="0"/>
              <a:t> is the process of specifying, acquiring, manipulating or generating audio elements. It is employed in a variety of disciplines including </a:t>
            </a:r>
            <a:r>
              <a:rPr lang="en-US" dirty="0">
                <a:hlinkClick r:id="rId2" tooltip="Filmmaking"/>
              </a:rPr>
              <a:t>filmmaking</a:t>
            </a:r>
            <a:r>
              <a:rPr lang="en-US" dirty="0"/>
              <a:t>, </a:t>
            </a:r>
            <a:r>
              <a:rPr lang="en-US" dirty="0">
                <a:hlinkClick r:id="rId3" tooltip="Television production"/>
              </a:rPr>
              <a:t>television production</a:t>
            </a:r>
            <a:r>
              <a:rPr lang="en-US" dirty="0"/>
              <a:t>, </a:t>
            </a:r>
            <a:r>
              <a:rPr lang="en-US" dirty="0">
                <a:hlinkClick r:id="rId4" tooltip="Theatre"/>
              </a:rPr>
              <a:t>theatre</a:t>
            </a:r>
            <a:r>
              <a:rPr lang="en-US" dirty="0"/>
              <a:t>, </a:t>
            </a:r>
            <a:r>
              <a:rPr lang="en-US" dirty="0">
                <a:hlinkClick r:id="rId5" tooltip="Sound recording and reproduction"/>
              </a:rPr>
              <a:t>sound recording and reproduction</a:t>
            </a:r>
            <a:r>
              <a:rPr lang="en-US" dirty="0"/>
              <a:t>, </a:t>
            </a:r>
            <a:r>
              <a:rPr lang="en-US" dirty="0">
                <a:hlinkClick r:id="rId6" tooltip="Concert"/>
              </a:rPr>
              <a:t>live </a:t>
            </a:r>
            <a:r>
              <a:rPr lang="en-US" dirty="0" err="1">
                <a:hlinkClick r:id="rId6" tooltip="Concert"/>
              </a:rPr>
              <a:t>performance</a:t>
            </a:r>
            <a:r>
              <a:rPr lang="en-US" dirty="0" err="1"/>
              <a:t>,</a:t>
            </a:r>
            <a:r>
              <a:rPr lang="en-US" dirty="0" err="1">
                <a:hlinkClick r:id="rId7" tooltip="Sound art"/>
              </a:rPr>
              <a:t>sound</a:t>
            </a:r>
            <a:r>
              <a:rPr lang="en-US" dirty="0">
                <a:hlinkClick r:id="rId7" tooltip="Sound art"/>
              </a:rPr>
              <a:t> art</a:t>
            </a:r>
            <a:r>
              <a:rPr lang="en-US" dirty="0"/>
              <a:t>, </a:t>
            </a:r>
            <a:r>
              <a:rPr lang="en-US" dirty="0">
                <a:hlinkClick r:id="rId8" tooltip="Post-production"/>
              </a:rPr>
              <a:t>post-production</a:t>
            </a:r>
            <a:r>
              <a:rPr lang="en-US" dirty="0"/>
              <a:t>, and </a:t>
            </a:r>
            <a:r>
              <a:rPr lang="en-US" dirty="0">
                <a:hlinkClick r:id="rId9" tooltip="Video game"/>
              </a:rPr>
              <a:t>video game</a:t>
            </a:r>
            <a:r>
              <a:rPr lang="en-US" dirty="0"/>
              <a:t> software development.</a:t>
            </a:r>
          </a:p>
        </p:txBody>
      </p:sp>
    </p:spTree>
    <p:extLst>
      <p:ext uri="{BB962C8B-B14F-4D97-AF65-F5344CB8AC3E}">
        <p14:creationId xmlns:p14="http://schemas.microsoft.com/office/powerpoint/2010/main" val="38085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Theatrical </a:t>
            </a:r>
            <a:r>
              <a:rPr lang="en-US" b="1" dirty="0"/>
              <a:t>production management</a:t>
            </a:r>
            <a:r>
              <a:rPr lang="en-US" dirty="0"/>
              <a:t> is a sub-division of </a:t>
            </a:r>
            <a:r>
              <a:rPr lang="en-US" dirty="0">
                <a:hlinkClick r:id="rId2" tooltip="Stagecraft"/>
              </a:rPr>
              <a:t>stagecraft</a:t>
            </a:r>
            <a:r>
              <a:rPr lang="en-US" dirty="0"/>
              <a:t>. The production management team (consisting of a production manager and any number of assistants) is responsible for realizing the visions of the </a:t>
            </a:r>
            <a:r>
              <a:rPr lang="en-US" dirty="0">
                <a:hlinkClick r:id="rId3" tooltip="Theatrical producer"/>
              </a:rPr>
              <a:t>producer</a:t>
            </a:r>
            <a:r>
              <a:rPr lang="en-US" dirty="0"/>
              <a:t> and the </a:t>
            </a:r>
            <a:r>
              <a:rPr lang="en-US" dirty="0" err="1">
                <a:hlinkClick r:id="rId4" tooltip="Theatre director"/>
              </a:rPr>
              <a:t>director</a:t>
            </a:r>
            <a:r>
              <a:rPr lang="en-US" dirty="0" err="1"/>
              <a:t>or</a:t>
            </a:r>
            <a:r>
              <a:rPr lang="en-US" dirty="0"/>
              <a:t> </a:t>
            </a:r>
            <a:r>
              <a:rPr lang="en-US" dirty="0">
                <a:hlinkClick r:id="rId5" tooltip="Choreographer"/>
              </a:rPr>
              <a:t>choreographer</a:t>
            </a:r>
            <a:r>
              <a:rPr lang="en-US" dirty="0"/>
              <a:t> within constraints of technical possibility. </a:t>
            </a:r>
          </a:p>
        </p:txBody>
      </p:sp>
    </p:spTree>
    <p:extLst>
      <p:ext uri="{BB962C8B-B14F-4D97-AF65-F5344CB8AC3E}">
        <p14:creationId xmlns:p14="http://schemas.microsoft.com/office/powerpoint/2010/main" val="14171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829</TotalTime>
  <Words>39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Theatre Jobs</vt:lpstr>
      <vt:lpstr>Producer</vt:lpstr>
      <vt:lpstr>Director</vt:lpstr>
      <vt:lpstr>Playwright</vt:lpstr>
      <vt:lpstr>Scenic Designer</vt:lpstr>
      <vt:lpstr>Lighting Designer</vt:lpstr>
      <vt:lpstr>Costume Designer</vt:lpstr>
      <vt:lpstr>Sound Designer</vt:lpstr>
      <vt:lpstr>Production Manager</vt:lpstr>
      <vt:lpstr>Technical Director</vt:lpstr>
      <vt:lpstr>Show Control Designer</vt:lpstr>
      <vt:lpstr>Theatrical Technician </vt:lpstr>
      <vt:lpstr>Choreographer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Jobs</dc:title>
  <dc:creator>Tobin, Jamie (jtobin@psusd.us)</dc:creator>
  <cp:lastModifiedBy>Tobin, Jamie (jtobin@psusd.us)</cp:lastModifiedBy>
  <cp:revision>4</cp:revision>
  <dcterms:created xsi:type="dcterms:W3CDTF">2014-05-12T15:37:15Z</dcterms:created>
  <dcterms:modified xsi:type="dcterms:W3CDTF">2014-05-13T21:55:53Z</dcterms:modified>
</cp:coreProperties>
</file>